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2" r:id="rId3"/>
    <p:sldId id="389" r:id="rId4"/>
    <p:sldId id="388" r:id="rId5"/>
    <p:sldId id="391" r:id="rId6"/>
    <p:sldId id="384" r:id="rId7"/>
    <p:sldId id="381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2" r:id="rId19"/>
    <p:sldId id="393" r:id="rId20"/>
    <p:sldId id="394" r:id="rId21"/>
    <p:sldId id="395" r:id="rId22"/>
    <p:sldId id="396" r:id="rId23"/>
    <p:sldId id="398" r:id="rId24"/>
    <p:sldId id="397" r:id="rId25"/>
    <p:sldId id="399" r:id="rId26"/>
    <p:sldId id="400" r:id="rId27"/>
    <p:sldId id="402" r:id="rId28"/>
    <p:sldId id="401" r:id="rId29"/>
    <p:sldId id="403" r:id="rId30"/>
    <p:sldId id="404" r:id="rId31"/>
    <p:sldId id="406" r:id="rId32"/>
    <p:sldId id="405" r:id="rId33"/>
    <p:sldId id="410" r:id="rId34"/>
    <p:sldId id="407" r:id="rId35"/>
    <p:sldId id="409" r:id="rId36"/>
    <p:sldId id="408" r:id="rId37"/>
    <p:sldId id="267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>
        <p:scale>
          <a:sx n="90" d="100"/>
          <a:sy n="90" d="100"/>
        </p:scale>
        <p:origin x="427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7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raga\Documents\tre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Sheet3!$N$3</c:f>
              <c:strCache>
                <c:ptCount val="1"/>
                <c:pt idx="0">
                  <c:v>Complexidade Estimada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Sheet3!$M$4:$M$9</c:f>
              <c:strCache>
                <c:ptCount val="6"/>
                <c:pt idx="0">
                  <c:v>Manter Produto</c:v>
                </c:pt>
                <c:pt idx="1">
                  <c:v>Manter Estoque</c:v>
                </c:pt>
                <c:pt idx="2">
                  <c:v>Manter Categoria</c:v>
                </c:pt>
                <c:pt idx="3">
                  <c:v>Gerir venda</c:v>
                </c:pt>
                <c:pt idx="4">
                  <c:v>Aplicar voucher pedido</c:v>
                </c:pt>
                <c:pt idx="5">
                  <c:v>Estornar estoque</c:v>
                </c:pt>
              </c:strCache>
            </c:strRef>
          </c:cat>
          <c:val>
            <c:numRef>
              <c:f>Sheet3!$N$4:$N$9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2</c:v>
                </c:pt>
                <c:pt idx="3">
                  <c:v>13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92-48E5-84F4-2BBB64660B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567034896"/>
        <c:axId val="1462488256"/>
      </c:barChart>
      <c:catAx>
        <c:axId val="156703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62488256"/>
        <c:crosses val="autoZero"/>
        <c:auto val="1"/>
        <c:lblAlgn val="ctr"/>
        <c:lblOffset val="100"/>
        <c:noMultiLvlLbl val="0"/>
      </c:catAx>
      <c:valAx>
        <c:axId val="1462488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67034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ardopires.net.br/2016/08/ddd-nao-e-arquitetura-em-cama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infnet.edu.br/moodle/course/view.php?id=5928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emy.com/course/uml-diagrama-de-classes/learn/lecture/9881660?start=255#overview" TargetMode="External"/><Relationship Id="rId4" Type="http://schemas.openxmlformats.org/officeDocument/2006/relationships/hyperlink" Target="https://lms.infnet.edu.br/moodle/course/view.php?id=592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r>
              <a:rPr lang="pt-BR" sz="3100" b="1" dirty="0"/>
              <a:t>Projeto de Bloco: Engenharia de Software e Modelagem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MARLON BRAGA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Tipos de Domínios</a:t>
            </a:r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Mapa de </a:t>
            </a:r>
          </a:p>
          <a:p>
            <a:pPr algn="ctr"/>
            <a:r>
              <a:rPr lang="pt-BR" b="1" dirty="0"/>
              <a:t>Contextos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Definir arquitetura dos contextos</a:t>
            </a:r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Exemplo de arquitetura dos contextos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TÁTICA</a:t>
            </a:r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Agregação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ESTRATÉGICA</a:t>
            </a:r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 de marcação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Raiz de agregação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Objeto de valor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4263704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de Alto Nível - </a:t>
            </a:r>
            <a:r>
              <a:rPr lang="pt-BR" b="1" dirty="0" err="1"/>
              <a:t>RANs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31983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7946471" y="1678943"/>
            <a:ext cx="3865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Os  </a:t>
            </a:r>
            <a:r>
              <a:rPr lang="pt-BR" b="1" dirty="0" err="1"/>
              <a:t>RANs</a:t>
            </a:r>
            <a:r>
              <a:rPr lang="pt-BR" b="1" dirty="0"/>
              <a:t> são descrições do que o sistema/produto deve ou não fazer. Eles não definem como deve ser feito, pois isto já compete a área técnica. Eles geralmente se concentram nos resultados desejados e nas funcionalidades gerais que o sistema ou produto deve ter para atender às necessidades dos usuários e das partes interessadas.</a:t>
            </a:r>
          </a:p>
          <a:p>
            <a:br>
              <a:rPr lang="pt-BR" dirty="0"/>
            </a:br>
            <a:endParaRPr lang="pt-BR" b="1" dirty="0"/>
          </a:p>
        </p:txBody>
      </p:sp>
      <p:pic>
        <p:nvPicPr>
          <p:cNvPr id="1028" name="Picture 4" descr="O que é brainstorming e como utilizar a técnica na sua agência - Publi">
            <a:extLst>
              <a:ext uri="{FF2B5EF4-FFF2-40B4-BE49-F238E27FC236}">
                <a16:creationId xmlns:a16="http://schemas.microsoft.com/office/drawing/2014/main" id="{43FB6F17-E813-A690-20EB-6264D39A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3" y="1678943"/>
            <a:ext cx="5112651" cy="33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5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2" descr="Diagrama&#10;&#10;Descrição gerada automaticamente">
            <a:extLst>
              <a:ext uri="{FF2B5EF4-FFF2-40B4-BE49-F238E27FC236}">
                <a16:creationId xmlns:a16="http://schemas.microsoft.com/office/drawing/2014/main" id="{A2CE4FBA-C4A2-17EA-7FCE-B43995AE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14" y="1351005"/>
            <a:ext cx="8631535" cy="50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7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3262881" y="1610721"/>
            <a:ext cx="6094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permitir que os usuários façam login e gerenciem suas contas.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fácil de usar para usuários com habilidades limitadas em tecnologia.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capaz de processar um grande volume de transações em tempo real.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seguro e proteger os dados confidenciais dos usuários.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escalável e capaz de lidar com o crescimento futuro da empresa.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enviado deverá ser rastreável</a:t>
            </a:r>
            <a:r>
              <a:rPr lang="pt-BR" b="1"/>
              <a:t>.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32787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D409AE-71CA-8352-753F-93D58BFAA20C}"/>
              </a:ext>
            </a:extLst>
          </p:cNvPr>
          <p:cNvSpPr txBox="1"/>
          <p:nvPr/>
        </p:nvSpPr>
        <p:spPr>
          <a:xfrm>
            <a:off x="4739627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888655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617FD66-9000-78D4-EBA3-8415607E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08951"/>
              </p:ext>
            </p:extLst>
          </p:nvPr>
        </p:nvGraphicFramePr>
        <p:xfrm>
          <a:off x="1196110" y="1578295"/>
          <a:ext cx="3025571" cy="3701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32">
                  <a:extLst>
                    <a:ext uri="{9D8B030D-6E8A-4147-A177-3AD203B41FA5}">
                      <a16:colId xmlns:a16="http://schemas.microsoft.com/office/drawing/2014/main" val="1544989627"/>
                    </a:ext>
                  </a:extLst>
                </a:gridCol>
                <a:gridCol w="2332139">
                  <a:extLst>
                    <a:ext uri="{9D8B030D-6E8A-4147-A177-3AD203B41FA5}">
                      <a16:colId xmlns:a16="http://schemas.microsoft.com/office/drawing/2014/main" val="4241738206"/>
                    </a:ext>
                  </a:extLst>
                </a:gridCol>
              </a:tblGrid>
              <a:tr h="580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Requisitos Funcionais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2209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[RF-001]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7388834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854688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5033386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857334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Aplicar voucher pedido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380572"/>
                  </a:ext>
                </a:extLst>
              </a:tr>
              <a:tr h="5315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Estornar estoque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5278609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158EA91-2968-E1D4-4CA2-48A42B8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6583"/>
              </p:ext>
            </p:extLst>
          </p:nvPr>
        </p:nvGraphicFramePr>
        <p:xfrm>
          <a:off x="4378471" y="1578295"/>
          <a:ext cx="7642953" cy="370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73">
                  <a:extLst>
                    <a:ext uri="{9D8B030D-6E8A-4147-A177-3AD203B41FA5}">
                      <a16:colId xmlns:a16="http://schemas.microsoft.com/office/drawing/2014/main" val="999047607"/>
                    </a:ext>
                  </a:extLst>
                </a:gridCol>
                <a:gridCol w="6995280">
                  <a:extLst>
                    <a:ext uri="{9D8B030D-6E8A-4147-A177-3AD203B41FA5}">
                      <a16:colId xmlns:a16="http://schemas.microsoft.com/office/drawing/2014/main" val="2750689252"/>
                    </a:ext>
                  </a:extLst>
                </a:gridCol>
              </a:tblGrid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Requisito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Regra de negócio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457333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QUANTIDADE: produto é considerado disponível quando está ativo e tem estoque &gt; 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71677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tem que ter obrigatoriamente id, nome, descrição, valor e imagem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888806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dimensões devem ter altura, largura e profundidade maior ou igual a zero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320807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a formatação das dimensões deve ser "L x A x P"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4413860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exibir detalhes de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38900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ESTOQUE: Ao concluir uma compra, sistema deve debitar quantidade de itens de estoque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373274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RF 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todos os produtos disponíveis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7746501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produtos disponíveis filtrados por categoria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70696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CATEGORIA: deve ter obrigatoriamente Nome e código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481747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Pagamento pode ser realizado por cartão de crédito e boleto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077108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CARRINHO: Precisa ter 1 ou mais itens para ser fechado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61696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Status de transação pode ser Pago ou Recusado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100715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COMPRA: Sistema deve recuperar resumo de compra desejado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48936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VOUCHER: Carrinho de compras - Desconto absoluto e/ou percentual.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73559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Se o pagamento não for realizado com sucesso, a compra não deve ser concluída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133673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ESTORNO: Em casos de devolução de produto, estoque deve ser acrescido da quantidade devolvida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124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18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72BA5CD-E44B-01D9-D1B2-A798F7CAEADD}"/>
              </a:ext>
            </a:extLst>
          </p:cNvPr>
          <p:cNvSpPr txBox="1"/>
          <p:nvPr/>
        </p:nvSpPr>
        <p:spPr>
          <a:xfrm>
            <a:off x="4236288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416599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5FB6908-C421-4EF4-F841-108468AE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80810"/>
              </p:ext>
            </p:extLst>
          </p:nvPr>
        </p:nvGraphicFramePr>
        <p:xfrm>
          <a:off x="1791728" y="1688443"/>
          <a:ext cx="9843802" cy="427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971">
                  <a:extLst>
                    <a:ext uri="{9D8B030D-6E8A-4147-A177-3AD203B41FA5}">
                      <a16:colId xmlns:a16="http://schemas.microsoft.com/office/drawing/2014/main" val="2192941614"/>
                    </a:ext>
                  </a:extLst>
                </a:gridCol>
                <a:gridCol w="2348118">
                  <a:extLst>
                    <a:ext uri="{9D8B030D-6E8A-4147-A177-3AD203B41FA5}">
                      <a16:colId xmlns:a16="http://schemas.microsoft.com/office/drawing/2014/main" val="3837141614"/>
                    </a:ext>
                  </a:extLst>
                </a:gridCol>
                <a:gridCol w="6462713">
                  <a:extLst>
                    <a:ext uri="{9D8B030D-6E8A-4147-A177-3AD203B41FA5}">
                      <a16:colId xmlns:a16="http://schemas.microsoft.com/office/drawing/2014/main" val="2813359136"/>
                    </a:ext>
                  </a:extLst>
                </a:gridCol>
              </a:tblGrid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Código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Requisitos Não Funcionais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Indicadores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7550184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Desempenho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 Tempo de Resposta das requisições(1 a cada 100 </a:t>
                      </a:r>
                      <a:r>
                        <a:rPr lang="pt-BR" sz="1800" u="none" strike="noStrike" dirty="0" err="1">
                          <a:effectLst/>
                        </a:rPr>
                        <a:t>ms</a:t>
                      </a:r>
                      <a:r>
                        <a:rPr lang="pt-BR" sz="1800" u="none" strike="noStrike" dirty="0">
                          <a:effectLst/>
                        </a:rPr>
                        <a:t>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8454555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Disponibilidade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Funcional em tempo integral (24h/7 dias por semana)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0003381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Escalabilidade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picos de consumo de até 1k acessos/min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6752388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Segurança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Autenticação JWT / criptografia Char 256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818365"/>
                  </a:ext>
                </a:extLst>
              </a:tr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Privacidade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Cumprimento da LGPD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28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1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66202" y="2892062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Entender a fundo o negócio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02" y="3204073"/>
            <a:ext cx="7284393" cy="3211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8818" y="4270856"/>
            <a:ext cx="35573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Qual problema vai resolver?;</a:t>
            </a:r>
          </a:p>
          <a:p>
            <a:r>
              <a:rPr lang="pt-BR" dirty="0"/>
              <a:t>O que vai implementar?;</a:t>
            </a:r>
          </a:p>
          <a:p>
            <a:r>
              <a:rPr lang="pt-BR" dirty="0"/>
              <a:t>Para que serve?;</a:t>
            </a:r>
          </a:p>
          <a:p>
            <a:r>
              <a:rPr lang="pt-BR" dirty="0"/>
              <a:t>Quem vai atender?</a:t>
            </a:r>
          </a:p>
          <a:p>
            <a:r>
              <a:rPr lang="pt-BR" dirty="0"/>
              <a:t>Quando implementar o DDD?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20415" y="2161128"/>
            <a:ext cx="91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https://www.eduardopires.net.br/2016/08/ddd-nao-e-arquitetura-em-camadas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03293F-4C8C-A0B0-49CC-F0086AA9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20276"/>
              </p:ext>
            </p:extLst>
          </p:nvPr>
        </p:nvGraphicFramePr>
        <p:xfrm>
          <a:off x="194733" y="2700867"/>
          <a:ext cx="11819466" cy="399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710">
                  <a:extLst>
                    <a:ext uri="{9D8B030D-6E8A-4147-A177-3AD203B41FA5}">
                      <a16:colId xmlns:a16="http://schemas.microsoft.com/office/drawing/2014/main" val="2683705658"/>
                    </a:ext>
                  </a:extLst>
                </a:gridCol>
                <a:gridCol w="1127976">
                  <a:extLst>
                    <a:ext uri="{9D8B030D-6E8A-4147-A177-3AD203B41FA5}">
                      <a16:colId xmlns:a16="http://schemas.microsoft.com/office/drawing/2014/main" val="362440426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537853753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08415007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7384599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28570314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4785406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2886157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18465115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54182612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324311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18265634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361227489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038689495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72059070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20705660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40172914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29785930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924045652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4002858369"/>
                    </a:ext>
                  </a:extLst>
                </a:gridCol>
              </a:tblGrid>
              <a:tr h="2521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 err="1">
                          <a:effectLst/>
                        </a:rPr>
                        <a:t>Requesitos</a:t>
                      </a:r>
                      <a:r>
                        <a:rPr lang="pt-BR" sz="1000" u="none" strike="noStrike" dirty="0">
                          <a:effectLst/>
                        </a:rPr>
                        <a:t> X Casos de uso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[UC-005]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[UC-006]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[UC-007]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[UC-008]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[UC-009]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[UC-010]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val="2066050184"/>
                  </a:ext>
                </a:extLst>
              </a:tr>
              <a:tr h="857243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Produto por Categoria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Obter Produto por Id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Obter Todos os Produtos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Atualizar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Debitar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Repor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Categorias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Cancelar processamento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Finalizar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Iniciar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Remove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Obtém pagamento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val="2718556005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[RF-001]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Produto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2590884322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[RF-002]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2106269389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[RF-003]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Categoria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129770417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[RF-004]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Gerir venda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97903103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[RF-005]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Aplicar voucher pedido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178791703"/>
                  </a:ext>
                </a:extLst>
              </a:tr>
              <a:tr h="4916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[RF-006]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Estornar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95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57F77A-6455-4020-8943-7D761360395E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Matriz de Rastreabilidade</a:t>
            </a:r>
          </a:p>
        </p:txBody>
      </p:sp>
    </p:spTree>
    <p:extLst>
      <p:ext uri="{BB962C8B-B14F-4D97-AF65-F5344CB8AC3E}">
        <p14:creationId xmlns:p14="http://schemas.microsoft.com/office/powerpoint/2010/main" val="48893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958CF9-C162-B6E8-29B0-D179A2E7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28592" r="13138"/>
          <a:stretch/>
        </p:blipFill>
        <p:spPr>
          <a:xfrm>
            <a:off x="2615087" y="2545420"/>
            <a:ext cx="7390190" cy="4132500"/>
          </a:xfrm>
          <a:prstGeom prst="ellipse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  <a:softEdge rad="11250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BF17893-0805-9527-2602-70DD6B1E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EA836-31EE-D306-961F-FF09ABDC097A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Processo de estimativa</a:t>
            </a:r>
          </a:p>
        </p:txBody>
      </p:sp>
    </p:spTree>
    <p:extLst>
      <p:ext uri="{BB962C8B-B14F-4D97-AF65-F5344CB8AC3E}">
        <p14:creationId xmlns:p14="http://schemas.microsoft.com/office/powerpoint/2010/main" val="2899246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72844F3-C8FD-D185-A629-73D20040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49192"/>
              </p:ext>
            </p:extLst>
          </p:nvPr>
        </p:nvGraphicFramePr>
        <p:xfrm>
          <a:off x="6201397" y="2864498"/>
          <a:ext cx="503301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1078B6-74AA-1E56-9873-E4F8BB834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41696"/>
              </p:ext>
            </p:extLst>
          </p:nvPr>
        </p:nvGraphicFramePr>
        <p:xfrm>
          <a:off x="1141512" y="2969703"/>
          <a:ext cx="4773591" cy="191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835">
                  <a:extLst>
                    <a:ext uri="{9D8B030D-6E8A-4147-A177-3AD203B41FA5}">
                      <a16:colId xmlns:a16="http://schemas.microsoft.com/office/drawing/2014/main" val="1332575533"/>
                    </a:ext>
                  </a:extLst>
                </a:gridCol>
                <a:gridCol w="1964997">
                  <a:extLst>
                    <a:ext uri="{9D8B030D-6E8A-4147-A177-3AD203B41FA5}">
                      <a16:colId xmlns:a16="http://schemas.microsoft.com/office/drawing/2014/main" val="67750792"/>
                    </a:ext>
                  </a:extLst>
                </a:gridCol>
                <a:gridCol w="1997759">
                  <a:extLst>
                    <a:ext uri="{9D8B030D-6E8A-4147-A177-3AD203B41FA5}">
                      <a16:colId xmlns:a16="http://schemas.microsoft.com/office/drawing/2014/main" val="3205551936"/>
                    </a:ext>
                  </a:extLst>
                </a:gridCol>
              </a:tblGrid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Requisito Funcional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Complexidade Estimada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1340080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[RF-001]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225914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4281267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6420703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1314349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Aplicar voucher pedido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7314036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Estornar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531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17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6DCB33-D466-7240-04DD-E463900A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68852"/>
              </p:ext>
            </p:extLst>
          </p:nvPr>
        </p:nvGraphicFramePr>
        <p:xfrm>
          <a:off x="3793065" y="2128838"/>
          <a:ext cx="6663262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val="143847047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290283978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105593960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752055731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5660913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859586802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393118094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126436311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400716585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Semanas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372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7383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Produto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3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Estoque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1158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50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8199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947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3526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1D0BEE-4760-4D74-0A60-1D9F490CD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04361"/>
              </p:ext>
            </p:extLst>
          </p:nvPr>
        </p:nvGraphicFramePr>
        <p:xfrm>
          <a:off x="3793064" y="4351867"/>
          <a:ext cx="6663266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val="763031697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3304609341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3985575482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1483885045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222589601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Releases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6433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Final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5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Produto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874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913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679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674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8968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67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123B32-E8A9-2362-CCDF-D6BCA3D529B2}"/>
              </a:ext>
            </a:extLst>
          </p:cNvPr>
          <p:cNvSpPr txBox="1"/>
          <p:nvPr/>
        </p:nvSpPr>
        <p:spPr>
          <a:xfrm>
            <a:off x="1693334" y="2128838"/>
            <a:ext cx="209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B4699-5B13-4A52-A8BA-149AA2F975C2}"/>
              </a:ext>
            </a:extLst>
          </p:cNvPr>
          <p:cNvSpPr txBox="1"/>
          <p:nvPr/>
        </p:nvSpPr>
        <p:spPr>
          <a:xfrm>
            <a:off x="1693333" y="4351867"/>
            <a:ext cx="2099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4201374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A017DB8-4922-63FA-2A81-4067FAECC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28" y="2899549"/>
            <a:ext cx="7155238" cy="33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3CBDBC-8038-827C-3D8F-78278E193063}"/>
              </a:ext>
            </a:extLst>
          </p:cNvPr>
          <p:cNvSpPr txBox="1"/>
          <p:nvPr/>
        </p:nvSpPr>
        <p:spPr>
          <a:xfrm>
            <a:off x="7226424" y="3383379"/>
            <a:ext cx="4385569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 (Serviço de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containers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Aplicativo Web para Contêiners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de dados SQL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do Redis para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Blobs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Vault</a:t>
            </a:r>
            <a:endParaRPr lang="pt-BR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Gateway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D24047-39E5-5ABE-59F9-50C304C7D7D6}"/>
              </a:ext>
            </a:extLst>
          </p:cNvPr>
          <p:cNvCxnSpPr/>
          <p:nvPr/>
        </p:nvCxnSpPr>
        <p:spPr>
          <a:xfrm flipH="1">
            <a:off x="6451600" y="3589867"/>
            <a:ext cx="914400" cy="18203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638585-2F29-E533-1E38-7906F9C89176}"/>
              </a:ext>
            </a:extLst>
          </p:cNvPr>
          <p:cNvCxnSpPr>
            <a:cxnSpLocks/>
          </p:cNvCxnSpPr>
          <p:nvPr/>
        </p:nvCxnSpPr>
        <p:spPr>
          <a:xfrm flipH="1">
            <a:off x="6451600" y="3873500"/>
            <a:ext cx="914400" cy="1536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2D2E91-DC8C-5328-EA4E-C3276BB5B8F9}"/>
              </a:ext>
            </a:extLst>
          </p:cNvPr>
          <p:cNvCxnSpPr>
            <a:cxnSpLocks/>
          </p:cNvCxnSpPr>
          <p:nvPr/>
        </p:nvCxnSpPr>
        <p:spPr>
          <a:xfrm flipH="1">
            <a:off x="6451600" y="4174836"/>
            <a:ext cx="914400" cy="12353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56ECD3-C524-5595-0F39-2408F8943ED1}"/>
              </a:ext>
            </a:extLst>
          </p:cNvPr>
          <p:cNvCxnSpPr>
            <a:cxnSpLocks/>
          </p:cNvCxnSpPr>
          <p:nvPr/>
        </p:nvCxnSpPr>
        <p:spPr>
          <a:xfrm flipH="1">
            <a:off x="6451600" y="4462318"/>
            <a:ext cx="914400" cy="9478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8C2956-F922-D052-255B-9A57B0DA396B}"/>
              </a:ext>
            </a:extLst>
          </p:cNvPr>
          <p:cNvCxnSpPr>
            <a:cxnSpLocks/>
          </p:cNvCxnSpPr>
          <p:nvPr/>
        </p:nvCxnSpPr>
        <p:spPr>
          <a:xfrm flipH="1">
            <a:off x="6451600" y="4763655"/>
            <a:ext cx="914400" cy="64654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75652-F6D2-816F-51D1-26099AABB59B}"/>
              </a:ext>
            </a:extLst>
          </p:cNvPr>
          <p:cNvCxnSpPr>
            <a:cxnSpLocks/>
          </p:cNvCxnSpPr>
          <p:nvPr/>
        </p:nvCxnSpPr>
        <p:spPr>
          <a:xfrm flipH="1">
            <a:off x="6451600" y="5054600"/>
            <a:ext cx="914400" cy="355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D3C07B-8936-1113-1B71-99337BD1A736}"/>
              </a:ext>
            </a:extLst>
          </p:cNvPr>
          <p:cNvCxnSpPr>
            <a:cxnSpLocks/>
          </p:cNvCxnSpPr>
          <p:nvPr/>
        </p:nvCxnSpPr>
        <p:spPr>
          <a:xfrm flipH="1">
            <a:off x="6451600" y="5345545"/>
            <a:ext cx="914400" cy="646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E9276A-51E5-56C9-645A-4AB5752786B2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227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659A47-1DE9-C9A9-184A-C0D1E7DA6F13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520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:a16="http://schemas.microsoft.com/office/drawing/2014/main" id="{33C5B1D3-809A-BF53-9CC0-6CFCA1A6D4A3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Proposta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2569883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E3DB64-756F-B32B-2654-F654E92D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08605"/>
              </p:ext>
            </p:extLst>
          </p:nvPr>
        </p:nvGraphicFramePr>
        <p:xfrm>
          <a:off x="2719917" y="3679841"/>
          <a:ext cx="6921498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0204">
                  <a:extLst>
                    <a:ext uri="{9D8B030D-6E8A-4147-A177-3AD203B41FA5}">
                      <a16:colId xmlns:a16="http://schemas.microsoft.com/office/drawing/2014/main" val="1123401571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val="220391928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887951521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92105082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77212015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3717486836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val="118364589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Fase do projeto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Meses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334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..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8433172"/>
                  </a:ext>
                </a:extLst>
              </a:tr>
              <a:tr h="17092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 dirty="0">
                          <a:effectLst/>
                        </a:rPr>
                        <a:t>Implementação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4771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Implantação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7146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Manuentanção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04035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Sustentação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937529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D94AB14C-84AD-E898-E287-6B3ED8E7C4B8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geral</a:t>
            </a:r>
          </a:p>
        </p:txBody>
      </p:sp>
    </p:spTree>
    <p:extLst>
      <p:ext uri="{BB962C8B-B14F-4D97-AF65-F5344CB8AC3E}">
        <p14:creationId xmlns:p14="http://schemas.microsoft.com/office/powerpoint/2010/main" val="190491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210EC0-2E5F-F325-5F01-F77E2BA4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105"/>
              </p:ext>
            </p:extLst>
          </p:nvPr>
        </p:nvGraphicFramePr>
        <p:xfrm>
          <a:off x="3390901" y="3581401"/>
          <a:ext cx="5410198" cy="2229234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78376">
                  <a:extLst>
                    <a:ext uri="{9D8B030D-6E8A-4147-A177-3AD203B41FA5}">
                      <a16:colId xmlns:a16="http://schemas.microsoft.com/office/drawing/2014/main" val="3305284179"/>
                    </a:ext>
                  </a:extLst>
                </a:gridCol>
                <a:gridCol w="2631822">
                  <a:extLst>
                    <a:ext uri="{9D8B030D-6E8A-4147-A177-3AD203B41FA5}">
                      <a16:colId xmlns:a16="http://schemas.microsoft.com/office/drawing/2014/main" val="216998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Manutenção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0" dirty="0">
                          <a:effectLst/>
                        </a:rPr>
                        <a:t>R$     3.750,00 </a:t>
                      </a:r>
                      <a:endParaRPr lang="pt-BR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852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Implantação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  6.000,00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4329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Implementação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15.454,55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10352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Gerenciamento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20%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81858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Margem de lucro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40%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5525650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CUSTO TOTAL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1" dirty="0">
                          <a:effectLst/>
                        </a:rPr>
                        <a:t>R$   30.246,86 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906636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41916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Manutenção extra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i="1" dirty="0">
                          <a:effectLst/>
                        </a:rPr>
                        <a:t>R$     1.250,00 / mês</a:t>
                      </a:r>
                      <a:endParaRPr lang="pt-BR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381933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9F492BD-B28F-DB0A-DD0D-83918E3FFE74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Custo do software</a:t>
            </a:r>
          </a:p>
        </p:txBody>
      </p:sp>
    </p:spTree>
    <p:extLst>
      <p:ext uri="{BB962C8B-B14F-4D97-AF65-F5344CB8AC3E}">
        <p14:creationId xmlns:p14="http://schemas.microsoft.com/office/powerpoint/2010/main" val="2224885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046205" y="2410237"/>
            <a:ext cx="10247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MODELAGEM de Domínios Ricos. desenvolvedor.io/. Disponível em: </a:t>
            </a:r>
            <a:r>
              <a:rPr lang="pt-BR" sz="1000" dirty="0">
                <a:hlinkClick r:id="rId2"/>
              </a:rPr>
              <a:t>https://desenvolvedor.io/curso/modelagem-de-dominios-ricos</a:t>
            </a:r>
            <a:r>
              <a:rPr lang="pt-BR" sz="1000" dirty="0"/>
              <a:t> . Acesso em: 02 jun. 2022.</a:t>
            </a:r>
          </a:p>
          <a:p>
            <a:endParaRPr lang="pt-BR" sz="1000" dirty="0"/>
          </a:p>
          <a:p>
            <a:r>
              <a:rPr lang="pt-BR" sz="1000" dirty="0"/>
              <a:t>MODELAGEM de Software. lms.infnet.edu.br. Disponível em: </a:t>
            </a:r>
            <a:r>
              <a:rPr lang="pt-BR" sz="1000" dirty="0">
                <a:hlinkClick r:id="rId3"/>
              </a:rPr>
              <a:t>https://lms.infnet.edu.br/moodle/course/view.php?id=5928</a:t>
            </a:r>
            <a:r>
              <a:rPr lang="pt-BR" sz="1000" dirty="0"/>
              <a:t> . Acesso em: 10 fev. 2022.</a:t>
            </a:r>
          </a:p>
          <a:p>
            <a:endParaRPr lang="pt-BR" sz="1000" dirty="0"/>
          </a:p>
          <a:p>
            <a:r>
              <a:rPr lang="pt-BR" sz="1000" dirty="0"/>
              <a:t>ENGENHARIA de Software Aplicada. lms.infnet.edu.br. Disponível em: </a:t>
            </a:r>
            <a:r>
              <a:rPr lang="pt-BR" sz="1000" dirty="0">
                <a:hlinkClick r:id="rId4"/>
              </a:rPr>
              <a:t>https://lms.infnet.edu.br/moodle/course/view.php?id=5927</a:t>
            </a:r>
            <a:r>
              <a:rPr lang="pt-BR" sz="1000" dirty="0"/>
              <a:t> . Acesso em: 11 dez. 2022.</a:t>
            </a:r>
          </a:p>
          <a:p>
            <a:endParaRPr lang="pt-BR" sz="1000" dirty="0"/>
          </a:p>
          <a:p>
            <a:r>
              <a:rPr lang="pt-BR" sz="1000" dirty="0"/>
              <a:t>MODELAGEM de Dados UML. udemy.com. Disponível em: </a:t>
            </a:r>
            <a:r>
              <a:rPr lang="pt-BR" sz="1000" dirty="0">
                <a:hlinkClick r:id="rId5"/>
              </a:rPr>
              <a:t>https://www.udemy.com/course/uml-diagrama-de-classes/learn/lecture/9881660?start=255#overview</a:t>
            </a:r>
            <a:r>
              <a:rPr lang="pt-BR" sz="1000" dirty="0"/>
              <a:t> . Acesso em: 17 abr. 2022.</a:t>
            </a:r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Pontos Chave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Uma linguagem onipresente, universal de um negócio dentro da empresa, compartilhada por todas as partes envolvidas no projeto, ou seja, termos específicos do domínio.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 mapa que representa todos os contextos mapeados através dos elementos da linguagem ubíqua, bem como seus subdomínios e relacionamentos.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uma parte da empresa ou do domínio do negócio que possui elementos ou conceitos com significados bem definidos, com linguagem própria, arquitetura e implementação específica.</a:t>
            </a:r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Primeiro passo extrair a linguagem ubíqua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Atenção!!!</a:t>
            </a:r>
          </a:p>
          <a:p>
            <a:pPr algn="ctr"/>
            <a:r>
              <a:rPr lang="pt-BR" dirty="0"/>
              <a:t>Deixar de extrair a linguagem ubíqua é um dos piores erros.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Mapa de </a:t>
            </a:r>
          </a:p>
          <a:p>
            <a:pPr algn="ctr"/>
            <a:r>
              <a:rPr lang="pt-BR" sz="2400" dirty="0"/>
              <a:t>Aprendizado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5711</TotalTime>
  <Words>1765</Words>
  <Application>Microsoft Office PowerPoint</Application>
  <PresentationFormat>Widescreen</PresentationFormat>
  <Paragraphs>457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Century Gothic</vt:lpstr>
      <vt:lpstr>Symbol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Marlon Braga</cp:lastModifiedBy>
  <cp:revision>271</cp:revision>
  <dcterms:created xsi:type="dcterms:W3CDTF">2021-08-08T22:52:11Z</dcterms:created>
  <dcterms:modified xsi:type="dcterms:W3CDTF">2023-03-31T02:08:18Z</dcterms:modified>
</cp:coreProperties>
</file>